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01" r:id="rId2"/>
    <p:sldId id="257" r:id="rId3"/>
    <p:sldId id="295" r:id="rId4"/>
    <p:sldId id="290" r:id="rId5"/>
    <p:sldId id="296" r:id="rId6"/>
    <p:sldId id="330" r:id="rId7"/>
    <p:sldId id="297" r:id="rId8"/>
    <p:sldId id="332" r:id="rId9"/>
    <p:sldId id="298" r:id="rId10"/>
    <p:sldId id="309" r:id="rId11"/>
    <p:sldId id="333" r:id="rId12"/>
    <p:sldId id="311" r:id="rId13"/>
    <p:sldId id="334" r:id="rId14"/>
    <p:sldId id="312" r:id="rId15"/>
    <p:sldId id="335" r:id="rId16"/>
    <p:sldId id="313" r:id="rId17"/>
    <p:sldId id="336" r:id="rId18"/>
    <p:sldId id="314" r:id="rId19"/>
    <p:sldId id="337" r:id="rId20"/>
    <p:sldId id="315" r:id="rId21"/>
    <p:sldId id="338" r:id="rId22"/>
    <p:sldId id="316" r:id="rId23"/>
    <p:sldId id="339" r:id="rId24"/>
    <p:sldId id="317" r:id="rId25"/>
    <p:sldId id="340" r:id="rId26"/>
    <p:sldId id="318" r:id="rId27"/>
    <p:sldId id="341" r:id="rId28"/>
    <p:sldId id="319" r:id="rId29"/>
    <p:sldId id="342" r:id="rId30"/>
    <p:sldId id="320" r:id="rId31"/>
    <p:sldId id="343" r:id="rId32"/>
    <p:sldId id="321" r:id="rId33"/>
    <p:sldId id="344" r:id="rId34"/>
    <p:sldId id="322" r:id="rId35"/>
    <p:sldId id="345" r:id="rId36"/>
    <p:sldId id="323" r:id="rId37"/>
    <p:sldId id="346" r:id="rId38"/>
    <p:sldId id="324" r:id="rId39"/>
    <p:sldId id="347" r:id="rId40"/>
    <p:sldId id="325" r:id="rId41"/>
    <p:sldId id="348" r:id="rId42"/>
    <p:sldId id="326" r:id="rId43"/>
    <p:sldId id="349" r:id="rId44"/>
    <p:sldId id="327" r:id="rId45"/>
    <p:sldId id="350" r:id="rId46"/>
    <p:sldId id="328" r:id="rId47"/>
    <p:sldId id="351" r:id="rId48"/>
    <p:sldId id="329" r:id="rId49"/>
    <p:sldId id="352" r:id="rId50"/>
    <p:sldId id="288" r:id="rId51"/>
  </p:sldIdLst>
  <p:sldSz cx="9144000" cy="5143500" type="screen16x9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уржан" initials="Н" lastIdx="1" clrIdx="0">
    <p:extLst>
      <p:ext uri="{19B8F6BF-5375-455C-9EA6-DF929625EA0E}">
        <p15:presenceInfo xmlns:p15="http://schemas.microsoft.com/office/powerpoint/2012/main" userId="Нуржан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203266"/>
    <a:srgbClr val="1A3F6C"/>
    <a:srgbClr val="5343C9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486"/>
  </p:normalViewPr>
  <p:slideViewPr>
    <p:cSldViewPr snapToGrid="0">
      <p:cViewPr varScale="1">
        <p:scale>
          <a:sx n="87" d="100"/>
          <a:sy n="87" d="100"/>
        </p:scale>
        <p:origin x="9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1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52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2019/8/21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55384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208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67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669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8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316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4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4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4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4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5" Type="http://schemas.openxmlformats.org/officeDocument/2006/relationships/hyperlink" Target="https://azat.ai/" TargetMode="External"/><Relationship Id="rId4" Type="http://schemas.openxmlformats.org/officeDocument/2006/relationships/hyperlink" Target="mailto:a@azat.ai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571751"/>
            <a:ext cx="9144000" cy="1828235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012" y="285261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803" y="210279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1"/>
            <a:ext cx="4391725" cy="4319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56673" y="3343814"/>
            <a:ext cx="3472371" cy="338526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方正兰亭粗黑_GBK" panose="02000000000000000000" pitchFamily="2" charset="-122"/>
                <a:cs typeface="Times New Roman" panose="02020603050405020304" pitchFamily="18" charset="0"/>
              </a:rPr>
              <a:t>Al-</a:t>
            </a:r>
            <a:r>
              <a:rPr lang="en-US" altLang="zh-CN" sz="1600" dirty="0" err="1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方正兰亭粗黑_GBK" panose="02000000000000000000" pitchFamily="2" charset="-122"/>
                <a:cs typeface="Times New Roman" panose="02020603050405020304" pitchFamily="18" charset="0"/>
              </a:rPr>
              <a:t>Farabi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方正兰亭粗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方正兰亭粗黑_GBK" panose="02000000000000000000" pitchFamily="2" charset="-122"/>
                <a:cs typeface="Times New Roman" panose="02020603050405020304" pitchFamily="18" charset="0"/>
              </a:rPr>
              <a:t>Kazakh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方正兰亭粗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方正兰亭粗黑_GBK" panose="02000000000000000000" pitchFamily="2" charset="-122"/>
                <a:cs typeface="Times New Roman" panose="02020603050405020304" pitchFamily="18" charset="0"/>
              </a:rPr>
              <a:t>National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方正兰亭粗黑_GBK" panose="02000000000000000000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方正兰亭粗黑_GBK" panose="02000000000000000000" pitchFamily="2" charset="-122"/>
                <a:cs typeface="Times New Roman" panose="02020603050405020304" pitchFamily="18" charset="0"/>
              </a:rPr>
              <a:t>University</a:t>
            </a:r>
            <a:endParaRPr lang="zh-CN" altLang="en-US" sz="16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方正兰亭粗黑_GBK" panose="02000000000000000000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2359829" y="332536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0" y="2746349"/>
            <a:ext cx="9144000" cy="400081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on Multi-language</a:t>
            </a:r>
            <a:r>
              <a:rPr lang="kk-KZ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Antiplagiarism System 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03985" y="672415"/>
            <a:ext cx="1300171" cy="132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54480" y="4038502"/>
            <a:ext cx="603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Kozuka Gothic Pro R" pitchFamily="34" charset="-128"/>
                <a:cs typeface="Times New Roman" panose="02020603050405020304" pitchFamily="18" charset="0"/>
              </a:rPr>
              <a:t>Developer Team: 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Kozuka Gothic Pro R" pitchFamily="34" charset="-128"/>
                <a:cs typeface="Times New Roman" panose="02020603050405020304" pitchFamily="18" charset="0"/>
              </a:rPr>
              <a:t>AzatAI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Kozuka Gothic Pro R" pitchFamily="34" charset="-128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Kozuka Gothic Pro R" pitchFamily="34" charset="-128"/>
                <a:cs typeface="Times New Roman" panose="02020603050405020304" pitchFamily="18" charset="0"/>
              </a:rPr>
              <a:t>Supervisor:Temirbayev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Kozuka Gothic Pro R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Kozuka Gothic Pro R" pitchFamily="34" charset="-128"/>
                <a:cs typeface="Times New Roman" panose="02020603050405020304" pitchFamily="18" charset="0"/>
              </a:rPr>
              <a:t>Amirkhan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Kozuka Gothic Pro R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AEAD85-4EEF-5D47-825E-D6082C146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945357"/>
              </p:ext>
            </p:extLst>
          </p:nvPr>
        </p:nvGraphicFramePr>
        <p:xfrm>
          <a:off x="277697" y="1671835"/>
          <a:ext cx="8229600" cy="64008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2949271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br>
                        <a:rPr lang="ru-RU" dirty="0">
                          <a:effectLst/>
                        </a:rPr>
                      </a:br>
                      <a:endParaRPr lang="ru-RU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584548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9846758-C1D8-4DDB-ADB9-C37FDB1789BB}"/>
              </a:ext>
            </a:extLst>
          </p:cNvPr>
          <p:cNvSpPr/>
          <p:nvPr/>
        </p:nvSpPr>
        <p:spPr>
          <a:xfrm>
            <a:off x="1378693" y="4573775"/>
            <a:ext cx="65912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Azat</a:t>
            </a:r>
            <a:r>
              <a:rPr lang="en-US" sz="11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Artificial Intelligence, LLP.        Science and Technology Park, Al-</a:t>
            </a:r>
            <a:r>
              <a:rPr lang="en-US" sz="11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Farabi</a:t>
            </a:r>
            <a:r>
              <a:rPr lang="en-US" sz="11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Kazakh National University </a:t>
            </a:r>
            <a:endParaRPr lang="ru-KZ" sz="11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217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717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217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42031 0.0009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217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717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/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AC084C3-FD3E-4AD1-A01B-0C229CCE7684}"/>
              </a:ext>
            </a:extLst>
          </p:cNvPr>
          <p:cNvSpPr/>
          <p:nvPr/>
        </p:nvSpPr>
        <p:spPr>
          <a:xfrm>
            <a:off x="247867" y="183646"/>
            <a:ext cx="7618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1.Замена в тексте буквы: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а,е,о,р,с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с кириллицы на латиницу.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A06FADE-EFFC-4E3A-BABC-C457C6798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67" y="740229"/>
            <a:ext cx="4030133" cy="41168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55B36C9-DFF6-4E7D-9679-53BEB3DBE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00" y="747634"/>
            <a:ext cx="4388593" cy="41168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31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1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114086-960E-4CAC-BB03-355851E02508}"/>
              </a:ext>
            </a:extLst>
          </p:cNvPr>
          <p:cNvSpPr/>
          <p:nvPr/>
        </p:nvSpPr>
        <p:spPr>
          <a:xfrm>
            <a:off x="316088" y="85576"/>
            <a:ext cx="20889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2.Синонимайзер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D0C4AD-469D-497F-9D96-109264601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88" y="616689"/>
            <a:ext cx="8105423" cy="4041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138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52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9B38D0A-61B7-4D08-A250-5D2A322B7B6B}"/>
              </a:ext>
            </a:extLst>
          </p:cNvPr>
          <p:cNvSpPr/>
          <p:nvPr/>
        </p:nvSpPr>
        <p:spPr>
          <a:xfrm>
            <a:off x="395111" y="160141"/>
            <a:ext cx="53086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3.Использование автоматических переносов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113BDD-34DB-4D93-BC1F-0B8A57F2A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10" y="669851"/>
            <a:ext cx="7600573" cy="4313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519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4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9F3B9D3-176E-4473-A2CD-9F9ADD13D5A2}"/>
              </a:ext>
            </a:extLst>
          </p:cNvPr>
          <p:cNvSpPr/>
          <p:nvPr/>
        </p:nvSpPr>
        <p:spPr>
          <a:xfrm>
            <a:off x="659220" y="137522"/>
            <a:ext cx="20554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4.Метод шингла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932337-A7ED-4228-9CBB-727DC54C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20" y="633326"/>
            <a:ext cx="7251404" cy="4068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36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47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E633608-AF0D-4B69-A42B-9FD2B26B2D02}"/>
              </a:ext>
            </a:extLst>
          </p:cNvPr>
          <p:cNvSpPr/>
          <p:nvPr/>
        </p:nvSpPr>
        <p:spPr>
          <a:xfrm>
            <a:off x="389467" y="182719"/>
            <a:ext cx="60677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5.Перевод текста на другие языки и обратно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D0158E-CCBD-4F38-9B76-78304947B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7" y="974406"/>
            <a:ext cx="2805289" cy="17723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C8BDFD-D714-4ACC-B298-3D182A9F3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914" y="3188425"/>
            <a:ext cx="2853268" cy="17723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F124FE-37E6-4520-8463-32F40E65B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587" y="974406"/>
            <a:ext cx="2887132" cy="17723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558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6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58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直接连接符 9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725126" y="4171846"/>
            <a:ext cx="2872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Kozuka Gothic Pro R" pitchFamily="34" charset="-128"/>
                <a:cs typeface="Times New Roman" panose="02020603050405020304" pitchFamily="18" charset="0"/>
              </a:rPr>
              <a:t>Важность системы</a:t>
            </a:r>
            <a:endParaRPr lang="en-US" altLang="zh-CN" sz="2000" dirty="0">
              <a:solidFill>
                <a:schemeClr val="tx2"/>
              </a:solidFill>
              <a:latin typeface="Times New Roman" panose="02020603050405020304" pitchFamily="18" charset="0"/>
              <a:ea typeface="Kozuka Gothic Pro R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1741714" y="2220686"/>
            <a:ext cx="5660572" cy="1204692"/>
          </a:xfrm>
          <a:custGeom>
            <a:avLst/>
            <a:gdLst>
              <a:gd name="connsiteX0" fmla="*/ 0 w 5660572"/>
              <a:gd name="connsiteY0" fmla="*/ 14514 h 1204692"/>
              <a:gd name="connsiteX1" fmla="*/ 1407886 w 5660572"/>
              <a:gd name="connsiteY1" fmla="*/ 1204685 h 1204692"/>
              <a:gd name="connsiteX2" fmla="*/ 2815772 w 5660572"/>
              <a:gd name="connsiteY2" fmla="*/ 0 h 1204692"/>
              <a:gd name="connsiteX3" fmla="*/ 4267200 w 5660572"/>
              <a:gd name="connsiteY3" fmla="*/ 1204685 h 1204692"/>
              <a:gd name="connsiteX4" fmla="*/ 5660572 w 5660572"/>
              <a:gd name="connsiteY4" fmla="*/ 0 h 12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1204692">
                <a:moveTo>
                  <a:pt x="0" y="14514"/>
                </a:moveTo>
                <a:cubicBezTo>
                  <a:pt x="469295" y="610809"/>
                  <a:pt x="938591" y="1207104"/>
                  <a:pt x="1407886" y="1204685"/>
                </a:cubicBezTo>
                <a:cubicBezTo>
                  <a:pt x="1877181" y="1202266"/>
                  <a:pt x="2339220" y="0"/>
                  <a:pt x="2815772" y="0"/>
                </a:cubicBezTo>
                <a:cubicBezTo>
                  <a:pt x="3292324" y="0"/>
                  <a:pt x="3793067" y="1204685"/>
                  <a:pt x="4267200" y="1204685"/>
                </a:cubicBezTo>
                <a:cubicBezTo>
                  <a:pt x="4741333" y="1204685"/>
                  <a:pt x="5411410" y="152400"/>
                  <a:pt x="5660572" y="0"/>
                </a:cubicBezTo>
              </a:path>
            </a:pathLst>
          </a:cu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80871" y="1661152"/>
            <a:ext cx="1139038" cy="1139038"/>
            <a:chOff x="1180871" y="1661152"/>
            <a:chExt cx="1139038" cy="1139038"/>
          </a:xfrm>
        </p:grpSpPr>
        <p:grpSp>
          <p:nvGrpSpPr>
            <p:cNvPr id="110" name="组合 109"/>
            <p:cNvGrpSpPr/>
            <p:nvPr/>
          </p:nvGrpSpPr>
          <p:grpSpPr>
            <a:xfrm>
              <a:off x="118087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145928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591676" y="2836786"/>
            <a:ext cx="1139038" cy="1139038"/>
            <a:chOff x="2591676" y="2836786"/>
            <a:chExt cx="1139038" cy="1139038"/>
          </a:xfrm>
        </p:grpSpPr>
        <p:grpSp>
          <p:nvGrpSpPr>
            <p:cNvPr id="120" name="组合 119"/>
            <p:cNvGrpSpPr/>
            <p:nvPr/>
          </p:nvGrpSpPr>
          <p:grpSpPr>
            <a:xfrm>
              <a:off x="259167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2" name="同心圆 1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2870089" y="3052362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002481" y="1661152"/>
            <a:ext cx="1139038" cy="1139038"/>
            <a:chOff x="4002481" y="1661152"/>
            <a:chExt cx="1139038" cy="113903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400248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2" name="同心圆 1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428089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13286" y="2836786"/>
            <a:ext cx="1139038" cy="1139038"/>
            <a:chOff x="5413286" y="2836786"/>
            <a:chExt cx="1139038" cy="1139038"/>
          </a:xfrm>
        </p:grpSpPr>
        <p:grpSp>
          <p:nvGrpSpPr>
            <p:cNvPr id="115" name="组合 114"/>
            <p:cNvGrpSpPr/>
            <p:nvPr/>
          </p:nvGrpSpPr>
          <p:grpSpPr>
            <a:xfrm>
              <a:off x="541328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7" name="同心圆 1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5691699" y="3052362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824091" y="1661152"/>
            <a:ext cx="1139038" cy="1139038"/>
            <a:chOff x="6824091" y="1661152"/>
            <a:chExt cx="1139038" cy="1139038"/>
          </a:xfrm>
        </p:grpSpPr>
        <p:grpSp>
          <p:nvGrpSpPr>
            <p:cNvPr id="125" name="组合 124"/>
            <p:cNvGrpSpPr/>
            <p:nvPr/>
          </p:nvGrpSpPr>
          <p:grpSpPr>
            <a:xfrm>
              <a:off x="682409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7" name="同心圆 12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42" name="TextBox 141"/>
            <p:cNvSpPr txBox="1"/>
            <p:nvPr/>
          </p:nvSpPr>
          <p:spPr>
            <a:xfrm>
              <a:off x="710250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5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928578" y="1165930"/>
            <a:ext cx="1601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k-KZ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Kozuka Gothic Pro R" pitchFamily="34" charset="-128"/>
                <a:cs typeface="Times New Roman" panose="02020603050405020304" pitchFamily="18" charset="0"/>
              </a:rPr>
              <a:t>Антиплагиат</a:t>
            </a:r>
            <a:endParaRPr lang="en-US" altLang="zh-CN" sz="2000" dirty="0">
              <a:solidFill>
                <a:schemeClr val="tx2"/>
              </a:solidFill>
              <a:latin typeface="Times New Roman" panose="02020603050405020304" pitchFamily="18" charset="0"/>
              <a:ea typeface="Kozuka Gothic Pro R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18" y="1167676"/>
            <a:ext cx="311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Kozuka Gothic Pro R" pitchFamily="34" charset="-128"/>
                <a:cs typeface="Times New Roman" panose="02020603050405020304" pitchFamily="18" charset="0"/>
              </a:rPr>
              <a:t>Недостатки системы</a:t>
            </a:r>
            <a:endParaRPr lang="en-US" altLang="zh-CN" sz="2000" dirty="0">
              <a:solidFill>
                <a:schemeClr val="tx2"/>
              </a:solidFill>
              <a:latin typeface="Times New Roman" panose="02020603050405020304" pitchFamily="18" charset="0"/>
              <a:ea typeface="Kozuka Gothic Pro R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4665989" y="4171846"/>
            <a:ext cx="3070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Kozuka Gothic Pro R" pitchFamily="34" charset="-128"/>
                <a:cs typeface="Times New Roman" panose="02020603050405020304" pitchFamily="18" charset="0"/>
              </a:rPr>
              <a:t>Как обмануть антиплагиат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837127" y="1149295"/>
            <a:ext cx="3112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Kozuka Gothic Pro R" pitchFamily="34" charset="-128"/>
                <a:cs typeface="Times New Roman" panose="02020603050405020304" pitchFamily="18" charset="0"/>
              </a:rPr>
              <a:t>Наши ответы</a:t>
            </a:r>
            <a:endParaRPr lang="en-US" altLang="zh-CN" sz="2000" dirty="0">
              <a:solidFill>
                <a:schemeClr val="tx2"/>
              </a:solidFill>
              <a:latin typeface="Times New Roman" panose="02020603050405020304" pitchFamily="18" charset="0"/>
              <a:ea typeface="Kozuka Gothic Pro R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368BA0-1978-4DBF-A7DD-FC4ED435B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237" y="908342"/>
            <a:ext cx="914479" cy="6035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47C1DD-778E-445A-A1A6-5C6411398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922" y="3791007"/>
            <a:ext cx="914479" cy="7803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58559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8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5" grpId="0" animBg="1"/>
      <p:bldP spid="35" grpId="0" animBg="1"/>
      <p:bldP spid="149" grpId="0"/>
      <p:bldP spid="150" grpId="0"/>
      <p:bldP spid="151" grpId="0"/>
      <p:bldP spid="152" grpId="0"/>
      <p:bldP spid="1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290AC9A-217E-4BF2-8393-ABD12A44442C}"/>
              </a:ext>
            </a:extLst>
          </p:cNvPr>
          <p:cNvSpPr/>
          <p:nvPr/>
        </p:nvSpPr>
        <p:spPr>
          <a:xfrm>
            <a:off x="542163" y="217259"/>
            <a:ext cx="805967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6.Изменение часто повторяющихся слов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</a:t>
            </a:r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kk-KZ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Оригинал: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Андрэ-Мари Ампер (фр.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André-Marie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Ampère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Родился 20 января 1775 года - умер 10 июня 1836 года. Знаменитый французский физик, математик и естествоиспытатель, член Парижской Академии наук (1814). Член многих академий наук, в частности иностранный почётный член Петербургской Академии наук (1830).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Ампер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создал первую теорию, которая выражала связь электрических и магнитных явлений.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Амперу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принадлежит гипотеза о природе магнетизма,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Ампер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ввел в физику понятие «электрический ток». Джеймс Максвелл назвал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Ампера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«Ньютоном электричества».</a:t>
            </a:r>
          </a:p>
          <a:p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Измененная версия: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Андрэ-Мари Ампер (фр.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André-Marie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Ampère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Родился 20 января 1775 года - умер 10 июня 1836 года. Знаменитый французский физик, математик и естествоиспытатель, член Парижской Академии наук (1814). Член многих академий наук, в частности иностранный почётный член Петербургской Академии наук (1830). Он создал первую теорию, которая выражала связь электрических и магнитных явлений. Ему принадлежит гипотеза о природе магнетизма, он ввел в физику понятие «электрический ток». Джеймс Максвелл назвал его «Ньютоном электричества».</a:t>
            </a:r>
          </a:p>
        </p:txBody>
      </p:sp>
    </p:spTree>
    <p:extLst>
      <p:ext uri="{BB962C8B-B14F-4D97-AF65-F5344CB8AC3E}">
        <p14:creationId xmlns:p14="http://schemas.microsoft.com/office/powerpoint/2010/main" val="27440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50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E3491C0-9E37-475D-834F-31CD4F615898}"/>
              </a:ext>
            </a:extLst>
          </p:cNvPr>
          <p:cNvSpPr/>
          <p:nvPr/>
        </p:nvSpPr>
        <p:spPr>
          <a:xfrm>
            <a:off x="593192" y="237077"/>
            <a:ext cx="41622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7.Изменение предложения с конца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A79991C-32DE-4FBB-B882-6C47956FD0A0}"/>
              </a:ext>
            </a:extLst>
          </p:cNvPr>
          <p:cNvSpPr/>
          <p:nvPr/>
        </p:nvSpPr>
        <p:spPr>
          <a:xfrm>
            <a:off x="593192" y="637187"/>
            <a:ext cx="684106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Например:</a:t>
            </a:r>
          </a:p>
          <a:p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Оригинал: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Фиалки доживали положенный им срок в этой глухой и широкой степи, а на смену им по склону лога на солонцах уже поднимались яркие тюльпаны, подставляя солнцу свои пунцовые, жёлтые и белые чашечки, и ветер, смешав разнородные запахи цветов, далеко разносил их по степи.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Измененная версия: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Фиалки доживали положенный им срок в этой глухой и широкой степи, а ветер, смешав разнородные запахи цветов, далеко разносил их по степи , и на смену им по склону лога на солонцах уже поднимались яркие тюльпаны, подставляя солнцу свои пунцовые, жёлтые и белые чашечки.</a:t>
            </a:r>
          </a:p>
        </p:txBody>
      </p:sp>
    </p:spTree>
    <p:extLst>
      <p:ext uri="{BB962C8B-B14F-4D97-AF65-F5344CB8AC3E}">
        <p14:creationId xmlns:p14="http://schemas.microsoft.com/office/powerpoint/2010/main" val="287088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94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E5F1D54-EC42-4E8B-928F-8B96D95F8A20}"/>
              </a:ext>
            </a:extLst>
          </p:cNvPr>
          <p:cNvSpPr/>
          <p:nvPr/>
        </p:nvSpPr>
        <p:spPr>
          <a:xfrm>
            <a:off x="372140" y="137030"/>
            <a:ext cx="3986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8.Использование слов-паразитов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4A370E7-B034-48C2-ACF7-31C30B6DB6CF}"/>
              </a:ext>
            </a:extLst>
          </p:cNvPr>
          <p:cNvSpPr/>
          <p:nvPr/>
        </p:nvSpPr>
        <p:spPr>
          <a:xfrm>
            <a:off x="372140" y="537140"/>
            <a:ext cx="8591584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Например:</a:t>
            </a:r>
          </a:p>
          <a:p>
            <a:r>
              <a:rPr lang="kk-K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Оригинал: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Нейропсихология применяет научный метод и рассматривает отдельные психические процессы как процессы обработки информации. Данная концепция пришла из когнитивной психологии и когнитивной науки. Нейропсихология-одна из самых эклектичных дисциплин психологии, пересекающаяся с исследованиями в области философии, нейробиологии, психиатрии и информатики.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Измененная версия: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Нейропсихология применяет научный метод и рассматривает отдельные психические процессы как процессы обработки информации. В принципе, данная концепция пришла из когнитивной психологии и когнитивной науки. Это одна из самых эклектичных дисциплин психологии, пересекающаяся с исследованиями в области философии, нейробиологии, психиатрии и информатики.</a:t>
            </a:r>
          </a:p>
        </p:txBody>
      </p:sp>
    </p:spTree>
    <p:extLst>
      <p:ext uri="{BB962C8B-B14F-4D97-AF65-F5344CB8AC3E}">
        <p14:creationId xmlns:p14="http://schemas.microsoft.com/office/powerpoint/2010/main" val="177673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42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510C877-8D21-415E-B8F7-CEA07087D84C}"/>
              </a:ext>
            </a:extLst>
          </p:cNvPr>
          <p:cNvSpPr/>
          <p:nvPr/>
        </p:nvSpPr>
        <p:spPr>
          <a:xfrm>
            <a:off x="482271" y="99135"/>
            <a:ext cx="43297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9.Замена русских букв на греческие</a:t>
            </a:r>
            <a:endParaRPr lang="kk-KZ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C88067-6BD2-4E57-8820-BD97CF4A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84" y="499245"/>
            <a:ext cx="7657240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51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CA4779-F2A6-418D-A12B-F7B1AE50E47F}"/>
              </a:ext>
            </a:extLst>
          </p:cNvPr>
          <p:cNvSpPr/>
          <p:nvPr/>
        </p:nvSpPr>
        <p:spPr>
          <a:xfrm>
            <a:off x="412177" y="107507"/>
            <a:ext cx="5395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10.Закрашивание фона текста белым цветом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08FA76-46F2-4476-9562-9ACFB4736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77" y="595423"/>
            <a:ext cx="7828056" cy="4166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71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06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73572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040250" y="1766394"/>
            <a:ext cx="4195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altLang="zh-CN" sz="4000" b="1" dirty="0">
                <a:latin typeface="Times New Roman" panose="02020603050405020304" pitchFamily="18" charset="0"/>
                <a:ea typeface="方正兰亭细黑_GBK" pitchFamily="2" charset="-122"/>
                <a:cs typeface="Times New Roman" panose="02020603050405020304" pitchFamily="18" charset="0"/>
              </a:rPr>
              <a:t>Антиплагиат</a:t>
            </a:r>
            <a:endParaRPr lang="en-US" altLang="zh-CN" sz="4000" b="1" dirty="0">
              <a:latin typeface="Times New Roman" panose="02020603050405020304" pitchFamily="18" charset="0"/>
              <a:ea typeface="方正兰亭细黑_GBK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92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560104-FF25-4A95-A12D-2DC19C7E234A}"/>
              </a:ext>
            </a:extLst>
          </p:cNvPr>
          <p:cNvSpPr/>
          <p:nvPr/>
        </p:nvSpPr>
        <p:spPr>
          <a:xfrm>
            <a:off x="487154" y="191799"/>
            <a:ext cx="43733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11.Латинские буквы вместо русских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01A4AD-821E-481F-8DBC-FF6BE4B10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54" y="591909"/>
            <a:ext cx="7840417" cy="43597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286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63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AA43E12-CB36-46BD-987D-E543849CA55E}"/>
              </a:ext>
            </a:extLst>
          </p:cNvPr>
          <p:cNvSpPr/>
          <p:nvPr/>
        </p:nvSpPr>
        <p:spPr>
          <a:xfrm>
            <a:off x="381000" y="165100"/>
            <a:ext cx="838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12.Использование не проиндексированных в поисковиках материалов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33CE91-D450-4E15-B4FB-0BF98FDF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65210"/>
            <a:ext cx="7859486" cy="441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6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77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9BCD270-9111-4384-9921-10E0C0C84052}"/>
              </a:ext>
            </a:extLst>
          </p:cNvPr>
          <p:cNvSpPr/>
          <p:nvPr/>
        </p:nvSpPr>
        <p:spPr>
          <a:xfrm>
            <a:off x="417689" y="169774"/>
            <a:ext cx="4465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13.Добавление синонимов и эпитетов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60D27C3-677E-4E15-818E-12088D4D525E}"/>
              </a:ext>
            </a:extLst>
          </p:cNvPr>
          <p:cNvSpPr/>
          <p:nvPr/>
        </p:nvSpPr>
        <p:spPr>
          <a:xfrm>
            <a:off x="417689" y="742408"/>
            <a:ext cx="3668889" cy="19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Исходник:</a:t>
            </a:r>
          </a:p>
          <a:p>
            <a:pPr algn="ctr"/>
            <a:r>
              <a:rPr lang="ru-RU" dirty="0"/>
              <a:t> Население России составляет 146 877 088 постоянных жителей. По этому показателю государство занимает девятую позицию по численности населения в мире.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0D55463-C5C7-4AE4-97FD-6D8E7EB5D1BC}"/>
              </a:ext>
            </a:extLst>
          </p:cNvPr>
          <p:cNvSpPr/>
          <p:nvPr/>
        </p:nvSpPr>
        <p:spPr>
          <a:xfrm>
            <a:off x="4086578" y="2740541"/>
            <a:ext cx="4301065" cy="19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Оригинал: </a:t>
            </a:r>
          </a:p>
          <a:p>
            <a:pPr algn="ctr"/>
            <a:r>
              <a:rPr lang="ru-RU" dirty="0"/>
              <a:t>Население Российской Федерации насчитывает более 146 мил жителей с постоянным пребыванием в стране. Этот показатель внёс Россию в десятку густонаселённых стран мира.</a:t>
            </a:r>
          </a:p>
        </p:txBody>
      </p:sp>
    </p:spTree>
    <p:extLst>
      <p:ext uri="{BB962C8B-B14F-4D97-AF65-F5344CB8AC3E}">
        <p14:creationId xmlns:p14="http://schemas.microsoft.com/office/powerpoint/2010/main" val="28000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CD54FD1-1F2E-411D-AED7-85731649FE52}"/>
              </a:ext>
            </a:extLst>
          </p:cNvPr>
          <p:cNvSpPr/>
          <p:nvPr/>
        </p:nvSpPr>
        <p:spPr>
          <a:xfrm>
            <a:off x="598310" y="17353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14.Глубокий рерайт. 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9828255-5FFA-48C3-9CC5-F50494852AFD}"/>
              </a:ext>
            </a:extLst>
          </p:cNvPr>
          <p:cNvSpPr/>
          <p:nvPr/>
        </p:nvSpPr>
        <p:spPr>
          <a:xfrm>
            <a:off x="598310" y="758059"/>
            <a:ext cx="3973689" cy="2175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Исходный абзац: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Даже высокоразвитая страна не способна похвастаться стабильной экономикой. Её показатели находятся в постоянном движении. Экономические пункты то на подъёме, то срываются вниз.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E4517E8-DDA6-407D-B2A5-A24F69E6AFFB}"/>
              </a:ext>
            </a:extLst>
          </p:cNvPr>
          <p:cNvSpPr/>
          <p:nvPr/>
        </p:nvSpPr>
        <p:spPr>
          <a:xfrm>
            <a:off x="4571999" y="2571750"/>
            <a:ext cx="3973689" cy="2175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Оригинальная вариация: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Экономику невозможно назвать статичным институтом. Основные её пункты ежедневно меняют свои показатели. Порой невероятный подъем сменяется резким спадом.</a:t>
            </a:r>
          </a:p>
        </p:txBody>
      </p:sp>
    </p:spTree>
    <p:extLst>
      <p:ext uri="{BB962C8B-B14F-4D97-AF65-F5344CB8AC3E}">
        <p14:creationId xmlns:p14="http://schemas.microsoft.com/office/powerpoint/2010/main" val="34196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428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49D3070-9C2B-4920-B3CF-14691EF58C37}"/>
              </a:ext>
            </a:extLst>
          </p:cNvPr>
          <p:cNvSpPr/>
          <p:nvPr/>
        </p:nvSpPr>
        <p:spPr>
          <a:xfrm>
            <a:off x="591748" y="708842"/>
            <a:ext cx="78292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15.Преобразование повторов – то есть замена часто встречающихся и повторяющихся выражений на однозначные или синонимы.</a:t>
            </a:r>
          </a:p>
          <a:p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Например: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Исследовательский институт — институт исследований;</a:t>
            </a:r>
          </a:p>
        </p:txBody>
      </p:sp>
    </p:spTree>
    <p:extLst>
      <p:ext uri="{BB962C8B-B14F-4D97-AF65-F5344CB8AC3E}">
        <p14:creationId xmlns:p14="http://schemas.microsoft.com/office/powerpoint/2010/main" val="38705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9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TextBox 41"/>
          <p:cNvSpPr>
            <a:spLocks noChangeArrowheads="1"/>
          </p:cNvSpPr>
          <p:nvPr/>
        </p:nvSpPr>
        <p:spPr bwMode="auto">
          <a:xfrm>
            <a:off x="1439864" y="1664494"/>
            <a:ext cx="651485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zh-CN" altLang="en-US" sz="10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6154" name="TextBox 43"/>
          <p:cNvSpPr>
            <a:spLocks noChangeArrowheads="1"/>
          </p:cNvSpPr>
          <p:nvPr/>
        </p:nvSpPr>
        <p:spPr bwMode="auto">
          <a:xfrm>
            <a:off x="2550564" y="881949"/>
            <a:ext cx="404287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kk-KZ" altLang="zh-CN" sz="48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Антиплагиат</a:t>
            </a:r>
            <a:endParaRPr lang="zh-CN" altLang="en-US" sz="4800" b="1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155" name="组合 2"/>
          <p:cNvGrpSpPr>
            <a:grpSpLocks/>
          </p:cNvGrpSpPr>
          <p:nvPr/>
        </p:nvGrpSpPr>
        <p:grpSpPr bwMode="auto">
          <a:xfrm>
            <a:off x="1189281" y="1153720"/>
            <a:ext cx="6765437" cy="300707"/>
            <a:chOff x="0" y="0"/>
            <a:chExt cx="3580582" cy="158874"/>
          </a:xfrm>
        </p:grpSpPr>
        <p:grpSp>
          <p:nvGrpSpPr>
            <p:cNvPr id="6156" name="组合 61"/>
            <p:cNvGrpSpPr>
              <a:grpSpLocks/>
            </p:cNvGrpSpPr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6157" name="直接连接符 70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8" name="直接连接符 71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9" name="直接连接符 72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160" name="组合 62"/>
            <p:cNvGrpSpPr>
              <a:grpSpLocks/>
            </p:cNvGrpSpPr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6161" name="直接连接符 67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2" name="直接连接符 68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3" name="直接连接符 69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1D59567-8E20-4E1F-BA0D-192942269CCB}"/>
              </a:ext>
            </a:extLst>
          </p:cNvPr>
          <p:cNvSpPr/>
          <p:nvPr/>
        </p:nvSpPr>
        <p:spPr>
          <a:xfrm>
            <a:off x="1937598" y="1718513"/>
            <a:ext cx="526880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Антиплагиат — проверка текстовых документов на наличие заимствований,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соблюдению и сохранению ценности    авторского права.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6EBFDF-75EB-4A8C-8BA3-73392E8E0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7" y="3297083"/>
            <a:ext cx="2779648" cy="16155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BCACA3-E05E-4FF0-A11E-9F02E25ED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905" y="3297083"/>
            <a:ext cx="2792210" cy="1615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76B7C87-4B14-413E-960D-A1F0F18B8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553" y="3297083"/>
            <a:ext cx="2554190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7622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3" grpId="0" bldLvl="0" autoUpdateAnimBg="0"/>
      <p:bldP spid="6154" grpId="0" bldLvl="0" autoUpdateAnimBg="0"/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F5E4EA-59B8-46CE-AFDC-6FC2CD4D9B9E}"/>
              </a:ext>
            </a:extLst>
          </p:cNvPr>
          <p:cNvSpPr/>
          <p:nvPr/>
        </p:nvSpPr>
        <p:spPr>
          <a:xfrm>
            <a:off x="526772" y="180031"/>
            <a:ext cx="74732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16.Таблицы и формулы в работу как картинки (скриншоты, например).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C601CA-3F36-4415-8FF8-67E33466F2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902" b="26683"/>
          <a:stretch/>
        </p:blipFill>
        <p:spPr>
          <a:xfrm>
            <a:off x="526772" y="967564"/>
            <a:ext cx="7862316" cy="38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1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21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FC41A56-9177-49BD-9973-50624B65CAAC}"/>
              </a:ext>
            </a:extLst>
          </p:cNvPr>
          <p:cNvSpPr/>
          <p:nvPr/>
        </p:nvSpPr>
        <p:spPr>
          <a:xfrm>
            <a:off x="248354" y="173333"/>
            <a:ext cx="43472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17.Пересказ текста своими словами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619AEF-C452-4BEE-B4A7-C07E341EDF4D}"/>
              </a:ext>
            </a:extLst>
          </p:cNvPr>
          <p:cNvSpPr/>
          <p:nvPr/>
        </p:nvSpPr>
        <p:spPr>
          <a:xfrm>
            <a:off x="271924" y="573443"/>
            <a:ext cx="864728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k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Например:</a:t>
            </a:r>
          </a:p>
          <a:p>
            <a:r>
              <a:rPr lang="kk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Оригинал:</a:t>
            </a:r>
          </a:p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Instagram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приложение для обмена фотографиями и видеозаписями с элементами социальной сети, позволяющее снимать фотографии и видео, применять к ним фильтры, а также распространять их через свой сервис и ряд других социальных сетей[5].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Instagram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позволял делать фотографии квадратной формы — как камеры моментальной фотографии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Polaroid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Kodak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Instamatic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среднеформатные камеры 6×6 (большинство же мобильных фотоприложений использует соотношение сторон 3:2), но с 26 августа 2015 года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Instagram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ввела возможность добавлять фото и видео с ландшафтной и портретной ориентацией, без обрезания до квадратной формы.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D43DF2-739B-4CA6-8A54-28D706C60586}"/>
              </a:ext>
            </a:extLst>
          </p:cNvPr>
          <p:cNvSpPr/>
          <p:nvPr/>
        </p:nvSpPr>
        <p:spPr>
          <a:xfrm>
            <a:off x="271924" y="3389174"/>
            <a:ext cx="86472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Измененная версия:</a:t>
            </a:r>
          </a:p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Instagram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это социальная сеть для создания фотографий и видео. Этот сервис позволяет создавать и редактировать фотографии в вашей учетной записи или в другой учетной записи. Фотографии на изображении будут выглядеть как форма на камерах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Kodak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Instamatic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Polaroid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мобильном приложении изображение будет отображаться как 3: 2.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15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392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E4A3B52-6D3E-4188-9DF3-E479D2A3CF30}"/>
              </a:ext>
            </a:extLst>
          </p:cNvPr>
          <p:cNvSpPr/>
          <p:nvPr/>
        </p:nvSpPr>
        <p:spPr>
          <a:xfrm>
            <a:off x="275658" y="306897"/>
            <a:ext cx="87513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18.Замена точек запятыми и наоборот, точки вместо пробелов и так далее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D30FB4-D67C-4A34-9919-583E33C77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50605"/>
            <a:ext cx="8176437" cy="3985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69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49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9796218-9E35-4BAD-9D57-44FD42673C4C}"/>
              </a:ext>
            </a:extLst>
          </p:cNvPr>
          <p:cNvSpPr/>
          <p:nvPr/>
        </p:nvSpPr>
        <p:spPr>
          <a:xfrm>
            <a:off x="451555" y="123089"/>
            <a:ext cx="82408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19.Использование программ для повышения уникальности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BCF8C2-D524-4DB5-BCD7-633E3F141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44" y="618892"/>
            <a:ext cx="7437804" cy="42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159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61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29E00DE-394D-4EEB-9B1D-E67E37228CB8}"/>
              </a:ext>
            </a:extLst>
          </p:cNvPr>
          <p:cNvSpPr/>
          <p:nvPr/>
        </p:nvSpPr>
        <p:spPr>
          <a:xfrm>
            <a:off x="579611" y="168244"/>
            <a:ext cx="3670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20.Уменшение шрифта текста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73A0F23-3901-4CB9-BA6D-DBBDF000AF83}"/>
              </a:ext>
            </a:extLst>
          </p:cNvPr>
          <p:cNvSpPr/>
          <p:nvPr/>
        </p:nvSpPr>
        <p:spPr>
          <a:xfrm>
            <a:off x="579611" y="650664"/>
            <a:ext cx="78255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Оригинал: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Марк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Э́ллиот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Цу́керберг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(англ.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Elliot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Zuckerberg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[ˈ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zʌkərbɜːrɡ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 род. 14 мая 1984, Уайт-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Плейнс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штат Нью-Йорк, США) — американский программист еврейского происхождения, предприниматель в области интернет-технологий, долларовый миллиардер (по версии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Forbes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Марк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Цукерберг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2018 году находится на 5-м месте в списке богатейших людей мира с состоянием 71 млрд долларов[6]), один из разработчиков и основателей социальной сети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Руководитель компании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7B70A8D-59B9-43A5-9D41-1F108D30E762}"/>
              </a:ext>
            </a:extLst>
          </p:cNvPr>
          <p:cNvSpPr/>
          <p:nvPr/>
        </p:nvSpPr>
        <p:spPr>
          <a:xfrm>
            <a:off x="579611" y="2958988"/>
            <a:ext cx="4572000" cy="3847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Измененная версия:</a:t>
            </a:r>
          </a:p>
          <a:p>
            <a:r>
              <a:rPr lang="ru-RU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Марк </a:t>
            </a:r>
            <a:r>
              <a:rPr lang="ru-RU" sz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Э́ллиот</a:t>
            </a:r>
            <a:r>
              <a:rPr lang="ru-RU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Цу́керберг</a:t>
            </a:r>
            <a:r>
              <a:rPr lang="ru-RU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(англ. </a:t>
            </a:r>
            <a:r>
              <a:rPr lang="ru-RU" sz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  <a:r>
              <a:rPr lang="ru-RU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Elliot</a:t>
            </a:r>
            <a:r>
              <a:rPr lang="ru-RU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Zuckerberg</a:t>
            </a:r>
            <a:r>
              <a:rPr lang="ru-RU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[ˈ</a:t>
            </a:r>
            <a:r>
              <a:rPr lang="ru-RU" sz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zʌkərbɜːrɡ</a:t>
            </a:r>
            <a:r>
              <a:rPr lang="ru-RU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 род. 14 мая 1984, Уайт-</a:t>
            </a:r>
            <a:r>
              <a:rPr lang="ru-RU" sz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Плейнс</a:t>
            </a:r>
            <a:r>
              <a:rPr lang="ru-RU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штат Нью-Йорк, США) — американский программист еврейского происхождения, предприниматель в области интернет-технологий, долларовый миллиардер (по версии </a:t>
            </a:r>
            <a:r>
              <a:rPr lang="ru-RU" sz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Forbes</a:t>
            </a:r>
            <a:r>
              <a:rPr lang="ru-RU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Марк </a:t>
            </a:r>
            <a:r>
              <a:rPr lang="ru-RU" sz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Цукерберг</a:t>
            </a:r>
            <a:r>
              <a:rPr lang="ru-RU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2018 году находится на 5-м месте в списке богатейших людей мира с состоянием 71 млрд долларов[6]), один из разработчиков и основателей социальной сети </a:t>
            </a:r>
            <a:r>
              <a:rPr lang="ru-RU" sz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ru-RU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Руководитель компании </a:t>
            </a:r>
            <a:r>
              <a:rPr lang="ru-RU" sz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ru-RU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ru-RU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KZ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02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39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73572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086756" y="1712232"/>
            <a:ext cx="4867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altLang="zh-CN" sz="4000" b="1" dirty="0">
                <a:latin typeface="Times New Roman" panose="02020603050405020304" pitchFamily="18" charset="0"/>
                <a:ea typeface="方正兰亭细黑_GBK" pitchFamily="2" charset="-122"/>
                <a:cs typeface="Times New Roman" panose="02020603050405020304" pitchFamily="18" charset="0"/>
              </a:rPr>
              <a:t>Важность системы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KSO_Shape"/>
            <p:cNvSpPr>
              <a:spLocks/>
            </p:cNvSpPr>
            <p:nvPr/>
          </p:nvSpPr>
          <p:spPr bwMode="auto">
            <a:xfrm>
              <a:off x="2569626" y="1834674"/>
              <a:ext cx="687417" cy="58544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555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747814" y="846409"/>
            <a:ext cx="1870428" cy="187042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/>
          <p:nvPr/>
        </p:nvSpPr>
        <p:spPr>
          <a:xfrm>
            <a:off x="1021197" y="3291201"/>
            <a:ext cx="677676" cy="677676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898898" y="50768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4870435" y="2666867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339712" y="1315977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6" name="同心圆 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680939" y="3364863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32219" y="4349008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椭圆 74"/>
          <p:cNvSpPr/>
          <p:nvPr/>
        </p:nvSpPr>
        <p:spPr>
          <a:xfrm>
            <a:off x="4534785" y="105481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4549298" y="4510926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3568901" y="312346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885522" y="1556658"/>
            <a:ext cx="1630575" cy="49244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solidFill>
                  <a:srgbClr val="C00000"/>
                </a:solidFill>
                <a:latin typeface="微软雅黑" pitchFamily="34" charset="-122"/>
                <a:ea typeface="造字工房俊雅锐宋体验版常规体" pitchFamily="50" charset="-122"/>
              </a:rPr>
              <a:t>THANKS</a:t>
            </a:r>
            <a:endParaRPr lang="zh-CN" altLang="en-US" sz="2600" b="1" dirty="0">
              <a:solidFill>
                <a:srgbClr val="C00000"/>
              </a:solidFill>
              <a:latin typeface="微软雅黑" pitchFamily="34" charset="-122"/>
              <a:ea typeface="造字工房俊雅锐宋体验版常规体" pitchFamily="50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813289" y="2332895"/>
            <a:ext cx="5123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Подготовили презентацию:</a:t>
            </a:r>
          </a:p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AzatAI_Team</a:t>
            </a:r>
            <a:endParaRPr lang="ru-RU" altLang="zh-CN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hlinkClick r:id="rId4"/>
              </a:rPr>
              <a:t>info@</a:t>
            </a:r>
            <a:r>
              <a:rPr lang="en-US" altLang="zh-CN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hlinkClick r:id="rId4"/>
              </a:rPr>
              <a:t>azat.ai</a:t>
            </a:r>
            <a:r>
              <a:rPr lang="zh-CN" altLang="en-US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|</a:t>
            </a:r>
            <a:r>
              <a:rPr lang="zh-CN" altLang="en-US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hlinkClick r:id="rId5"/>
              </a:rPr>
              <a:t>https://azat.ai</a:t>
            </a:r>
            <a:endParaRPr lang="en-US" altLang="zh-CN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81602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2222E-6 -4.68026E-6 L 0.38872 0.84338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421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6 2.422E-6 L 0.39375 -0.33797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-1689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1.46123E-6 L 0.20451 0.58418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291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28699E-6 L -0.52465 -0.50942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3" y="-2548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2222E-6 1.18319E-6 L 0.21702 -0.37071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1" y="-1853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09762E-6 L -0.18855 -1.11369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-557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11111E-6 4.44444E-6 L 0.12309 0.575 " pathEditMode="relative" rAng="0" ptsTypes="AA">
                                      <p:cBhvr>
                                        <p:cTn id="67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87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3.41057E-6 L -0.71736 -0.40563 " pathEditMode="relative" rAng="0" ptsTypes="AA">
                                      <p:cBhvr>
                                        <p:cTn id="76" dur="10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68" y="-20297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3.20988E-6 L 1.0349 -0.8734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36" y="-4367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5556E-6 3.44146E-6 L -0.64115 -0.94965 " pathEditMode="relative" rAng="0" ptsTypes="AA">
                                      <p:cBhvr>
                                        <p:cTn id="94" dur="10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66" y="-474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4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900"/>
                            </p:stCondLst>
                            <p:childTnLst>
                              <p:par>
                                <p:cTn id="10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65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65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81" grpId="0"/>
      <p:bldP spid="81" grpId="1"/>
      <p:bldP spid="83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E40487A-0EDB-4964-A967-87CC3D9B89BB}"/>
              </a:ext>
            </a:extLst>
          </p:cNvPr>
          <p:cNvSpPr/>
          <p:nvPr/>
        </p:nvSpPr>
        <p:spPr>
          <a:xfrm>
            <a:off x="2947997" y="219617"/>
            <a:ext cx="3248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k-KZ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Важность системы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C2F68AF-9E42-4789-918E-3F6FEED4D39D}"/>
              </a:ext>
            </a:extLst>
          </p:cNvPr>
          <p:cNvSpPr/>
          <p:nvPr/>
        </p:nvSpPr>
        <p:spPr>
          <a:xfrm>
            <a:off x="653143" y="1046300"/>
            <a:ext cx="75764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1.Подготовка новых кадров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2.Облегчить работу с точки зрения инновационных процессов систем антиплагиата.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3.Выпускать новые проекты молодых учёных.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4.Улучшить качество научной работы в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КазНУ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имени Аль-Фараби.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5.Повышение престижа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КазНУ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мировом рейтинге.</a:t>
            </a:r>
          </a:p>
        </p:txBody>
      </p:sp>
    </p:spTree>
    <p:extLst>
      <p:ext uri="{BB962C8B-B14F-4D97-AF65-F5344CB8AC3E}">
        <p14:creationId xmlns:p14="http://schemas.microsoft.com/office/powerpoint/2010/main" val="32926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84082"/>
            <a:ext cx="3779912" cy="5143499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080376" y="1138089"/>
            <a:ext cx="35856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altLang="zh-CN" sz="4000" b="1" dirty="0">
                <a:latin typeface="Times New Roman" panose="02020603050405020304" pitchFamily="18" charset="0"/>
                <a:ea typeface="方正兰亭细黑_GBK" pitchFamily="2" charset="-122"/>
                <a:cs typeface="Times New Roman" panose="02020603050405020304" pitchFamily="18" charset="0"/>
              </a:rPr>
              <a:t>Недостатки современного антиплагиата</a:t>
            </a:r>
            <a:endParaRPr lang="zh-CN" altLang="en-US" sz="4000" b="1" dirty="0">
              <a:latin typeface="Times New Roman" panose="02020603050405020304" pitchFamily="18" charset="0"/>
              <a:ea typeface="方正兰亭细黑_GBK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KSO_Shape"/>
            <p:cNvSpPr>
              <a:spLocks/>
            </p:cNvSpPr>
            <p:nvPr/>
          </p:nvSpPr>
          <p:spPr bwMode="auto">
            <a:xfrm>
              <a:off x="2563246" y="1776063"/>
              <a:ext cx="713918" cy="706777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01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6FE61E2-87BB-479B-BD73-E24B23D6854F}"/>
              </a:ext>
            </a:extLst>
          </p:cNvPr>
          <p:cNvSpPr/>
          <p:nvPr/>
        </p:nvSpPr>
        <p:spPr>
          <a:xfrm>
            <a:off x="526310" y="152409"/>
            <a:ext cx="80913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k-KZ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 современной системы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F0EC30E-49B2-46BC-AEDE-9471065F89C7}"/>
              </a:ext>
            </a:extLst>
          </p:cNvPr>
          <p:cNvSpPr/>
          <p:nvPr/>
        </p:nvSpPr>
        <p:spPr>
          <a:xfrm>
            <a:off x="526311" y="1130509"/>
            <a:ext cx="80913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1.Большинство современные системы Антиплагиата предназначено для других языков, а для казахского языка нет системы.</a:t>
            </a:r>
          </a:p>
          <a:p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2.И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нформационная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база современной системы антиплагиата неполная.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Точность современной системы антиплагиата низкая.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4.Современный Антиплагиат не имеет высокой эффективности.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5.Современная система антиплагиата устарела.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75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84083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091065" y="903864"/>
            <a:ext cx="47255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altLang="zh-CN" sz="4000" b="1" dirty="0">
                <a:latin typeface="Times New Roman" panose="02020603050405020304" pitchFamily="18" charset="0"/>
                <a:ea typeface="方正兰亭细黑_GBK" pitchFamily="2" charset="-122"/>
                <a:cs typeface="Times New Roman" panose="02020603050405020304" pitchFamily="18" charset="0"/>
              </a:rPr>
              <a:t>Как проходит студенты в систему  антиплагиат?</a:t>
            </a:r>
          </a:p>
          <a:p>
            <a:r>
              <a:rPr lang="kk-KZ" altLang="zh-CN" sz="4000" b="1" dirty="0">
                <a:latin typeface="Times New Roman" panose="02020603050405020304" pitchFamily="18" charset="0"/>
                <a:ea typeface="方正兰亭细黑_GBK" pitchFamily="2" charset="-122"/>
                <a:cs typeface="Times New Roman" panose="02020603050405020304" pitchFamily="18" charset="0"/>
              </a:rPr>
              <a:t>Наше решение!!!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KSO_Shape"/>
            <p:cNvSpPr>
              <a:spLocks/>
            </p:cNvSpPr>
            <p:nvPr/>
          </p:nvSpPr>
          <p:spPr bwMode="auto">
            <a:xfrm>
              <a:off x="2573935" y="1804771"/>
              <a:ext cx="695127" cy="590855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554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3298</TotalTime>
  <Words>1197</Words>
  <Application>Microsoft Office PowerPoint</Application>
  <PresentationFormat>Экран (16:9)</PresentationFormat>
  <Paragraphs>104</Paragraphs>
  <Slides>50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6" baseType="lpstr">
      <vt:lpstr>微软雅黑</vt:lpstr>
      <vt:lpstr>Arial</vt:lpstr>
      <vt:lpstr>Calibri</vt:lpstr>
      <vt:lpstr>Times New Roman</vt:lpstr>
      <vt:lpstr>Watford DB</vt:lpstr>
      <vt:lpstr>清风素材 https://12sc.taobao.com/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优品PPT</dc:creator>
  <cp:keywords>http:/www.ypppt.com</cp:keywords>
  <dc:description/>
  <cp:lastModifiedBy>Нуржан</cp:lastModifiedBy>
  <cp:revision>279</cp:revision>
  <dcterms:created xsi:type="dcterms:W3CDTF">2015-01-23T04:02:45Z</dcterms:created>
  <dcterms:modified xsi:type="dcterms:W3CDTF">2019-08-21T03:16:19Z</dcterms:modified>
  <cp:category/>
  <cp:contentStatus>12sc.taobao.com</cp:contentStatus>
</cp:coreProperties>
</file>